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30275213" cy="42803763"/>
  <p:notesSz cx="6858000" cy="9144000"/>
  <p:defaultTextStyle>
    <a:defPPr>
      <a:defRPr lang="en-US"/>
    </a:defPPr>
    <a:lvl1pPr marL="0" algn="l" defTabSz="3506633" rtl="0" eaLnBrk="1" latinLnBrk="0" hangingPunct="1">
      <a:defRPr sz="6901" kern="1200">
        <a:solidFill>
          <a:schemeClr val="tx1"/>
        </a:solidFill>
        <a:latin typeface="+mn-lt"/>
        <a:ea typeface="+mn-ea"/>
        <a:cs typeface="+mn-cs"/>
      </a:defRPr>
    </a:lvl1pPr>
    <a:lvl2pPr marL="1753316" algn="l" defTabSz="3506633" rtl="0" eaLnBrk="1" latinLnBrk="0" hangingPunct="1">
      <a:defRPr sz="6901" kern="1200">
        <a:solidFill>
          <a:schemeClr val="tx1"/>
        </a:solidFill>
        <a:latin typeface="+mn-lt"/>
        <a:ea typeface="+mn-ea"/>
        <a:cs typeface="+mn-cs"/>
      </a:defRPr>
    </a:lvl2pPr>
    <a:lvl3pPr marL="3506633" algn="l" defTabSz="3506633" rtl="0" eaLnBrk="1" latinLnBrk="0" hangingPunct="1">
      <a:defRPr sz="6901" kern="1200">
        <a:solidFill>
          <a:schemeClr val="tx1"/>
        </a:solidFill>
        <a:latin typeface="+mn-lt"/>
        <a:ea typeface="+mn-ea"/>
        <a:cs typeface="+mn-cs"/>
      </a:defRPr>
    </a:lvl3pPr>
    <a:lvl4pPr marL="5259953" algn="l" defTabSz="3506633" rtl="0" eaLnBrk="1" latinLnBrk="0" hangingPunct="1">
      <a:defRPr sz="6901" kern="1200">
        <a:solidFill>
          <a:schemeClr val="tx1"/>
        </a:solidFill>
        <a:latin typeface="+mn-lt"/>
        <a:ea typeface="+mn-ea"/>
        <a:cs typeface="+mn-cs"/>
      </a:defRPr>
    </a:lvl4pPr>
    <a:lvl5pPr marL="7013269" algn="l" defTabSz="3506633" rtl="0" eaLnBrk="1" latinLnBrk="0" hangingPunct="1">
      <a:defRPr sz="6901" kern="1200">
        <a:solidFill>
          <a:schemeClr val="tx1"/>
        </a:solidFill>
        <a:latin typeface="+mn-lt"/>
        <a:ea typeface="+mn-ea"/>
        <a:cs typeface="+mn-cs"/>
      </a:defRPr>
    </a:lvl5pPr>
    <a:lvl6pPr marL="8766586" algn="l" defTabSz="3506633" rtl="0" eaLnBrk="1" latinLnBrk="0" hangingPunct="1">
      <a:defRPr sz="6901" kern="1200">
        <a:solidFill>
          <a:schemeClr val="tx1"/>
        </a:solidFill>
        <a:latin typeface="+mn-lt"/>
        <a:ea typeface="+mn-ea"/>
        <a:cs typeface="+mn-cs"/>
      </a:defRPr>
    </a:lvl6pPr>
    <a:lvl7pPr marL="10519902" algn="l" defTabSz="3506633" rtl="0" eaLnBrk="1" latinLnBrk="0" hangingPunct="1">
      <a:defRPr sz="6901" kern="1200">
        <a:solidFill>
          <a:schemeClr val="tx1"/>
        </a:solidFill>
        <a:latin typeface="+mn-lt"/>
        <a:ea typeface="+mn-ea"/>
        <a:cs typeface="+mn-cs"/>
      </a:defRPr>
    </a:lvl7pPr>
    <a:lvl8pPr marL="12273218" algn="l" defTabSz="3506633" rtl="0" eaLnBrk="1" latinLnBrk="0" hangingPunct="1">
      <a:defRPr sz="6901" kern="1200">
        <a:solidFill>
          <a:schemeClr val="tx1"/>
        </a:solidFill>
        <a:latin typeface="+mn-lt"/>
        <a:ea typeface="+mn-ea"/>
        <a:cs typeface="+mn-cs"/>
      </a:defRPr>
    </a:lvl8pPr>
    <a:lvl9pPr marL="14026535" algn="l" defTabSz="3506633" rtl="0" eaLnBrk="1" latinLnBrk="0" hangingPunct="1">
      <a:defRPr sz="6901" kern="1200">
        <a:solidFill>
          <a:schemeClr val="tx1"/>
        </a:solidFill>
        <a:latin typeface="+mn-lt"/>
        <a:ea typeface="+mn-ea"/>
        <a:cs typeface="+mn-cs"/>
      </a:defRPr>
    </a:lvl9pPr>
  </p:defaultTextStyle>
  <p:extLst>
    <p:ext uri="{EFAFB233-063F-42B5-8137-9DF3F51BA10A}">
      <p15:sldGuideLst xmlns:p15="http://schemas.microsoft.com/office/powerpoint/2012/main">
        <p15:guide id="1" pos="9536" userDrawn="1">
          <p15:clr>
            <a:srgbClr val="A4A3A4"/>
          </p15:clr>
        </p15:guide>
        <p15:guide id="2" orient="horz" pos="13482" userDrawn="1">
          <p15:clr>
            <a:srgbClr val="A4A3A4"/>
          </p15:clr>
        </p15:guide>
        <p15:guide id="3" orient="horz" pos="135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4"/>
    <p:restoredTop sz="94705"/>
  </p:normalViewPr>
  <p:slideViewPr>
    <p:cSldViewPr snapToGrid="0" snapToObjects="1">
      <p:cViewPr>
        <p:scale>
          <a:sx n="50" d="100"/>
          <a:sy n="50" d="100"/>
        </p:scale>
        <p:origin x="208" y="400"/>
      </p:cViewPr>
      <p:guideLst>
        <p:guide pos="9536"/>
        <p:guide orient="horz" pos="13482"/>
        <p:guide orient="horz" pos="135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0E20DB-68E7-3146-894F-CE3E9AF3F324}"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374376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E20DB-68E7-3146-894F-CE3E9AF3F324}"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46256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E20DB-68E7-3146-894F-CE3E9AF3F324}"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148224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0E20DB-68E7-3146-894F-CE3E9AF3F324}"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331048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0E20DB-68E7-3146-894F-CE3E9AF3F324}"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51628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0E20DB-68E7-3146-894F-CE3E9AF3F324}" type="datetimeFigureOut">
              <a:rPr lang="en-US" smtClean="0"/>
              <a:t>6/4/18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15985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0E20DB-68E7-3146-894F-CE3E9AF3F324}" type="datetimeFigureOut">
              <a:rPr lang="en-US" smtClean="0"/>
              <a:t>6/4/18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64986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0E20DB-68E7-3146-894F-CE3E9AF3F324}" type="datetimeFigureOut">
              <a:rPr lang="en-US" smtClean="0"/>
              <a:t>6/4/18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272185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E20DB-68E7-3146-894F-CE3E9AF3F324}" type="datetimeFigureOut">
              <a:rPr lang="en-US" smtClean="0"/>
              <a:t>6/4/18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402900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910E20DB-68E7-3146-894F-CE3E9AF3F324}" type="datetimeFigureOut">
              <a:rPr lang="en-US" smtClean="0"/>
              <a:t>6/4/18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405587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910E20DB-68E7-3146-894F-CE3E9AF3F324}" type="datetimeFigureOut">
              <a:rPr lang="en-US" smtClean="0"/>
              <a:t>6/4/18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2A0C4-C199-6F4A-A375-AD90BAE7B9F8}" type="slidenum">
              <a:rPr lang="en-US" smtClean="0"/>
              <a:t>‹#›</a:t>
            </a:fld>
            <a:endParaRPr lang="en-US"/>
          </a:p>
        </p:txBody>
      </p:sp>
    </p:spTree>
    <p:extLst>
      <p:ext uri="{BB962C8B-B14F-4D97-AF65-F5344CB8AC3E}">
        <p14:creationId xmlns:p14="http://schemas.microsoft.com/office/powerpoint/2010/main" val="260468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910E20DB-68E7-3146-894F-CE3E9AF3F324}" type="datetimeFigureOut">
              <a:rPr lang="en-US" smtClean="0"/>
              <a:t>6/4/18</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DFA2A0C4-C199-6F4A-A375-AD90BAE7B9F8}" type="slidenum">
              <a:rPr lang="en-US" smtClean="0"/>
              <a:t>‹#›</a:t>
            </a:fld>
            <a:endParaRPr lang="en-US"/>
          </a:p>
        </p:txBody>
      </p:sp>
    </p:spTree>
    <p:extLst>
      <p:ext uri="{BB962C8B-B14F-4D97-AF65-F5344CB8AC3E}">
        <p14:creationId xmlns:p14="http://schemas.microsoft.com/office/powerpoint/2010/main" val="1593847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hyperlink" Target="http://www.bbc.co.uk/news/uk-38094913" TargetMode="Externa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A759C8-F58A-9F41-96BE-205083F7593C}"/>
              </a:ext>
            </a:extLst>
          </p:cNvPr>
          <p:cNvSpPr/>
          <p:nvPr/>
        </p:nvSpPr>
        <p:spPr>
          <a:xfrm>
            <a:off x="1" y="0"/>
            <a:ext cx="30275212" cy="7940635"/>
          </a:xfrm>
          <a:prstGeom prst="rect">
            <a:avLst/>
          </a:prstGeom>
          <a:solidFill>
            <a:schemeClr val="accent6">
              <a:lumMod val="20000"/>
              <a:lumOff val="80000"/>
            </a:schemeClr>
          </a:solidFill>
        </p:spPr>
        <p:txBody>
          <a:bodyPr wrap="square">
            <a:spAutoFit/>
          </a:bodyPr>
          <a:lstStyle/>
          <a:p>
            <a:pPr>
              <a:spcAft>
                <a:spcPts val="0"/>
              </a:spcAft>
            </a:pPr>
            <a:r>
              <a:rPr lang="en-US" sz="12500" b="1"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Brunel, the Occupational </a:t>
            </a:r>
          </a:p>
          <a:p>
            <a:pPr>
              <a:spcAft>
                <a:spcPts val="0"/>
              </a:spcAft>
            </a:pPr>
            <a:r>
              <a:rPr lang="en-US" sz="12500" b="1"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Therapy Dog</a:t>
            </a:r>
            <a:r>
              <a:rPr lang="en-US" sz="12500" b="1" u="sng"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endParaRPr lang="en-US" sz="1800" b="1" u="sng"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7200" b="1" i="1"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How using animals can support participation</a:t>
            </a:r>
          </a:p>
          <a:p>
            <a:pPr>
              <a:spcAft>
                <a:spcPts val="0"/>
              </a:spcAft>
            </a:pPr>
            <a:r>
              <a:rPr lang="en-US" sz="7200" b="1" i="1"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and engagement in occupations.</a:t>
            </a:r>
          </a:p>
          <a:p>
            <a:pPr>
              <a:spcAft>
                <a:spcPts val="0"/>
              </a:spcAft>
            </a:pPr>
            <a:endParaRPr lang="en-US" sz="4000" b="1" i="1"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5000"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4400"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By Hayley Goodwin, Occupational Therapist. Email contact: </a:t>
            </a:r>
            <a:r>
              <a:rPr lang="en-US" sz="4400" dirty="0" err="1">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hayleylgoodwin@gmail.com</a:t>
            </a:r>
            <a:endParaRPr lang="en-US" sz="5000" dirty="0">
              <a:ln w="0"/>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4EE9BA2-EA2C-8E4B-809B-7172ECB6030F}"/>
              </a:ext>
            </a:extLst>
          </p:cNvPr>
          <p:cNvPicPr>
            <a:picLocks noChangeAspect="1"/>
          </p:cNvPicPr>
          <p:nvPr/>
        </p:nvPicPr>
        <p:blipFill rotWithShape="1">
          <a:blip r:embed="rId2"/>
          <a:srcRect l="14683"/>
          <a:stretch/>
        </p:blipFill>
        <p:spPr>
          <a:xfrm rot="5400000">
            <a:off x="1187519" y="16019094"/>
            <a:ext cx="5526200" cy="5838521"/>
          </a:xfrm>
          <a:prstGeom prst="rect">
            <a:avLst/>
          </a:prstGeom>
        </p:spPr>
      </p:pic>
      <p:pic>
        <p:nvPicPr>
          <p:cNvPr id="4" name="Picture 3">
            <a:extLst>
              <a:ext uri="{FF2B5EF4-FFF2-40B4-BE49-F238E27FC236}">
                <a16:creationId xmlns:a16="http://schemas.microsoft.com/office/drawing/2014/main" id="{141FF7D8-9258-4D4F-B3EE-0C6EA9A4727F}"/>
              </a:ext>
            </a:extLst>
          </p:cNvPr>
          <p:cNvPicPr>
            <a:picLocks noChangeAspect="1"/>
          </p:cNvPicPr>
          <p:nvPr/>
        </p:nvPicPr>
        <p:blipFill>
          <a:blip r:embed="rId3"/>
          <a:stretch>
            <a:fillRect/>
          </a:stretch>
        </p:blipFill>
        <p:spPr>
          <a:xfrm>
            <a:off x="18292722" y="679311"/>
            <a:ext cx="11417993" cy="6144074"/>
          </a:xfrm>
          <a:prstGeom prst="rect">
            <a:avLst/>
          </a:prstGeom>
        </p:spPr>
      </p:pic>
      <p:pic>
        <p:nvPicPr>
          <p:cNvPr id="5" name="Picture 4">
            <a:extLst>
              <a:ext uri="{FF2B5EF4-FFF2-40B4-BE49-F238E27FC236}">
                <a16:creationId xmlns:a16="http://schemas.microsoft.com/office/drawing/2014/main" id="{F688C4BA-A91A-6643-9CE2-001E76CD624E}"/>
              </a:ext>
            </a:extLst>
          </p:cNvPr>
          <p:cNvPicPr>
            <a:picLocks noChangeAspect="1"/>
          </p:cNvPicPr>
          <p:nvPr/>
        </p:nvPicPr>
        <p:blipFill rotWithShape="1">
          <a:blip r:embed="rId4">
            <a:extLst>
              <a:ext uri="{28A0092B-C50C-407E-A947-70E740481C1C}">
                <a14:useLocalDpi xmlns:a14="http://schemas.microsoft.com/office/drawing/2010/main" val="0"/>
              </a:ext>
            </a:extLst>
          </a:blip>
          <a:srcRect l="24506"/>
          <a:stretch/>
        </p:blipFill>
        <p:spPr>
          <a:xfrm rot="5400000">
            <a:off x="1151856" y="28769938"/>
            <a:ext cx="5581345" cy="5854703"/>
          </a:xfrm>
          <a:prstGeom prst="rect">
            <a:avLst/>
          </a:prstGeom>
        </p:spPr>
      </p:pic>
      <p:pic>
        <p:nvPicPr>
          <p:cNvPr id="6" name="Picture 5">
            <a:extLst>
              <a:ext uri="{FF2B5EF4-FFF2-40B4-BE49-F238E27FC236}">
                <a16:creationId xmlns:a16="http://schemas.microsoft.com/office/drawing/2014/main" id="{0162C204-3740-5F49-B061-0FFAC460ACEB}"/>
              </a:ext>
            </a:extLst>
          </p:cNvPr>
          <p:cNvPicPr>
            <a:picLocks noChangeAspect="1"/>
          </p:cNvPicPr>
          <p:nvPr/>
        </p:nvPicPr>
        <p:blipFill>
          <a:blip r:embed="rId5"/>
          <a:stretch>
            <a:fillRect/>
          </a:stretch>
        </p:blipFill>
        <p:spPr>
          <a:xfrm rot="5400000">
            <a:off x="1003989" y="22166125"/>
            <a:ext cx="5893262" cy="5838522"/>
          </a:xfrm>
          <a:prstGeom prst="rect">
            <a:avLst/>
          </a:prstGeom>
        </p:spPr>
      </p:pic>
      <p:sp>
        <p:nvSpPr>
          <p:cNvPr id="7" name="TextBox 6">
            <a:extLst>
              <a:ext uri="{FF2B5EF4-FFF2-40B4-BE49-F238E27FC236}">
                <a16:creationId xmlns:a16="http://schemas.microsoft.com/office/drawing/2014/main" id="{A1A261EA-B20C-1848-9904-B4D2A6DF3BFE}"/>
              </a:ext>
            </a:extLst>
          </p:cNvPr>
          <p:cNvSpPr txBox="1"/>
          <p:nvPr/>
        </p:nvSpPr>
        <p:spPr>
          <a:xfrm>
            <a:off x="286629" y="8132963"/>
            <a:ext cx="29340196" cy="3124060"/>
          </a:xfrm>
          <a:prstGeom prst="rect">
            <a:avLst/>
          </a:prstGeom>
          <a:noFill/>
        </p:spPr>
        <p:txBody>
          <a:bodyPr wrap="square" rtlCol="0">
            <a:spAutoFit/>
          </a:bodyPr>
          <a:lstStyle/>
          <a:p>
            <a:r>
              <a:rPr lang="en-US" sz="3200" dirty="0"/>
              <a:t>Owning a pet dog, you begin to </a:t>
            </a:r>
            <a:r>
              <a:rPr lang="en-US" sz="3200" dirty="0" err="1"/>
              <a:t>realise</a:t>
            </a:r>
            <a:r>
              <a:rPr lang="en-US" sz="3200" dirty="0"/>
              <a:t> the benefit a dog can bring to your health and wellbeing. This made me reflect on whether dogs can work alongside adults with learning disabilities and autism to enhance their health and wellbeing through engagement in dog related occupations. I started to question whether you can blend animals and occupational therapy? This poster presentation aims to articulate the benefits of using a dog in occupational therapy practice and reflect on why further research is needed. </a:t>
            </a:r>
          </a:p>
          <a:p>
            <a:endParaRPr lang="en-US" sz="3200" dirty="0"/>
          </a:p>
          <a:p>
            <a:endParaRPr lang="en-US" dirty="0"/>
          </a:p>
        </p:txBody>
      </p:sp>
      <p:sp>
        <p:nvSpPr>
          <p:cNvPr id="9" name="Rectangle 8">
            <a:extLst>
              <a:ext uri="{FF2B5EF4-FFF2-40B4-BE49-F238E27FC236}">
                <a16:creationId xmlns:a16="http://schemas.microsoft.com/office/drawing/2014/main" id="{B003046E-9903-7149-B494-9792F25B38A9}"/>
              </a:ext>
            </a:extLst>
          </p:cNvPr>
          <p:cNvSpPr/>
          <p:nvPr/>
        </p:nvSpPr>
        <p:spPr>
          <a:xfrm>
            <a:off x="7244282" y="16185222"/>
            <a:ext cx="22382543" cy="18312705"/>
          </a:xfrm>
          <a:prstGeom prst="rect">
            <a:avLst/>
          </a:prstGeom>
        </p:spPr>
        <p:txBody>
          <a:bodyPr wrap="square">
            <a:spAutoFit/>
          </a:bodyPr>
          <a:lstStyle/>
          <a:p>
            <a:pPr>
              <a:spcAft>
                <a:spcPts val="0"/>
              </a:spcAft>
            </a:pPr>
            <a:r>
              <a:rPr lang="en-US" sz="3200" b="1" dirty="0">
                <a:latin typeface="Calibri" panose="020F0502020204030204" pitchFamily="34" charset="0"/>
                <a:ea typeface="Calibri" panose="020F0502020204030204" pitchFamily="34" charset="0"/>
                <a:cs typeface="Times New Roman" panose="02020603050405020304" pitchFamily="18" charset="0"/>
              </a:rPr>
              <a:t>Clinical Benefits noted in practice: </a:t>
            </a:r>
            <a:r>
              <a:rPr lang="en-US" sz="3200" dirty="0">
                <a:latin typeface="Calibri" panose="020F0502020204030204" pitchFamily="34" charset="0"/>
                <a:ea typeface="Calibri" panose="020F0502020204030204" pitchFamily="34" charset="0"/>
                <a:cs typeface="Times New Roman" panose="02020603050405020304" pitchFamily="18" charset="0"/>
              </a:rPr>
              <a:t>Here are quotes and clinical observations noted when Brunel has worked alongside my occupational therapy practice. I applied Model of Human Occupation (</a:t>
            </a:r>
            <a:r>
              <a:rPr lang="en-US" sz="3200" dirty="0" err="1"/>
              <a:t>Kielhofner</a:t>
            </a:r>
            <a:r>
              <a:rPr lang="en-US" sz="3200" dirty="0"/>
              <a:t>, 2002) to help document change and ensure I was occupational focused. </a:t>
            </a:r>
          </a:p>
          <a:p>
            <a:pPr>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The facilitation of </a:t>
            </a:r>
            <a:r>
              <a:rPr lang="en-US" sz="3200" b="1" dirty="0">
                <a:latin typeface="Calibri" panose="020F0502020204030204" pitchFamily="34" charset="0"/>
                <a:ea typeface="Calibri" panose="020F0502020204030204" pitchFamily="34" charset="0"/>
                <a:cs typeface="Times New Roman" panose="02020603050405020304" pitchFamily="18" charset="0"/>
              </a:rPr>
              <a:t>communication </a:t>
            </a:r>
            <a:r>
              <a:rPr lang="en-US" sz="3200" dirty="0">
                <a:latin typeface="Calibri" panose="020F0502020204030204" pitchFamily="34" charset="0"/>
                <a:ea typeface="Calibri" panose="020F0502020204030204" pitchFamily="34" charset="0"/>
                <a:cs typeface="Times New Roman" panose="02020603050405020304" pitchFamily="18" charset="0"/>
              </a:rPr>
              <a:t>and </a:t>
            </a:r>
            <a:r>
              <a:rPr lang="en-US" sz="3200" b="1" dirty="0">
                <a:latin typeface="Calibri" panose="020F0502020204030204" pitchFamily="34" charset="0"/>
                <a:ea typeface="Calibri" panose="020F0502020204030204" pitchFamily="34" charset="0"/>
                <a:cs typeface="Times New Roman" panose="02020603050405020304" pitchFamily="18" charset="0"/>
              </a:rPr>
              <a:t>social interactions</a:t>
            </a:r>
            <a:r>
              <a:rPr lang="en-US" sz="32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0"/>
              </a:spcAft>
              <a:buFont typeface="Symbol" pitchFamily="2" charset="2"/>
              <a:buChar char=""/>
            </a:pPr>
            <a:r>
              <a:rPr lang="en-US" sz="3200" i="1" dirty="0">
                <a:latin typeface="Calibri" panose="020F0502020204030204" pitchFamily="34" charset="0"/>
                <a:ea typeface="Calibri" panose="020F0502020204030204" pitchFamily="34" charset="0"/>
                <a:cs typeface="Times New Roman" panose="02020603050405020304" pitchFamily="18" charset="0"/>
              </a:rPr>
              <a:t>‘I have never seen him so animated’ </a:t>
            </a:r>
            <a:r>
              <a:rPr lang="en-US" sz="3200" dirty="0">
                <a:latin typeface="Calibri" panose="020F0502020204030204" pitchFamily="34" charset="0"/>
                <a:ea typeface="Calibri" panose="020F0502020204030204" pitchFamily="34" charset="0"/>
                <a:cs typeface="Times New Roman" panose="02020603050405020304" pitchFamily="18" charset="0"/>
              </a:rPr>
              <a:t>(when interacting with Brunel and calling his name for treats)</a:t>
            </a:r>
          </a:p>
          <a:p>
            <a:pPr marL="342900" lvl="0" indent="-342900">
              <a:spcAft>
                <a:spcPts val="0"/>
              </a:spcAft>
              <a:buFont typeface="Symbol" pitchFamily="2"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Clients are interacting with the local community and other people with dogs when walking Brunel to the park. </a:t>
            </a:r>
          </a:p>
          <a:p>
            <a:pPr marL="342900" lvl="0" indent="-342900">
              <a:spcAft>
                <a:spcPts val="0"/>
              </a:spcAft>
              <a:buFont typeface="Symbol" pitchFamily="2"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Support workers are able to give direct feedback on positive interactions or areas of improvement when talking to members of the public to enhance client’s social skills</a:t>
            </a:r>
            <a:r>
              <a:rPr lang="en-US" sz="3200" i="1" dirty="0">
                <a:latin typeface="Calibri" panose="020F0502020204030204" pitchFamily="34"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To facilitate the expression of </a:t>
            </a:r>
            <a:r>
              <a:rPr lang="en-US" sz="3200" b="1" dirty="0">
                <a:latin typeface="Calibri" panose="020F0502020204030204" pitchFamily="34" charset="0"/>
                <a:ea typeface="Calibri" panose="020F0502020204030204" pitchFamily="34" charset="0"/>
                <a:cs typeface="Times New Roman" panose="02020603050405020304" pitchFamily="18" charset="0"/>
              </a:rPr>
              <a:t>feelings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sz="3200" i="1" dirty="0">
                <a:latin typeface="Calibri" panose="020F0502020204030204" pitchFamily="34" charset="0"/>
                <a:ea typeface="Calibri" panose="020F0502020204030204" pitchFamily="34" charset="0"/>
                <a:cs typeface="Times New Roman" panose="02020603050405020304" pitchFamily="18" charset="0"/>
              </a:rPr>
              <a:t>‘He laughed and smiled, I have never seen him like this’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sz="3200" i="1" dirty="0">
                <a:latin typeface="Calibri" panose="020F0502020204030204" pitchFamily="34" charset="0"/>
                <a:ea typeface="Calibri" panose="020F0502020204030204" pitchFamily="34" charset="0"/>
                <a:cs typeface="Times New Roman" panose="02020603050405020304" pitchFamily="18" charset="0"/>
              </a:rPr>
              <a:t>‘She can really connect with Brunel on a different level’</a:t>
            </a:r>
          </a:p>
          <a:p>
            <a:pPr marL="342900" lvl="0" indent="-342900">
              <a:spcAft>
                <a:spcPts val="0"/>
              </a:spcAft>
              <a:buFont typeface="Symbol" pitchFamily="2"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When walking the dog it is a more relaxed way to discuss feelings and thoughts. Support workers have been able to talk to clients in a calm way outside the home. </a:t>
            </a:r>
          </a:p>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To brighten </a:t>
            </a:r>
            <a:r>
              <a:rPr lang="en-US" sz="3200" b="1" dirty="0">
                <a:latin typeface="Calibri" panose="020F0502020204030204" pitchFamily="34" charset="0"/>
                <a:ea typeface="Calibri" panose="020F0502020204030204" pitchFamily="34" charset="0"/>
                <a:cs typeface="Times New Roman" panose="02020603050405020304" pitchFamily="18" charset="0"/>
              </a:rPr>
              <a:t>mood</a:t>
            </a:r>
            <a:r>
              <a:rPr lang="en-US" sz="3200" dirty="0">
                <a:latin typeface="Calibri" panose="020F0502020204030204" pitchFamily="34" charset="0"/>
                <a:ea typeface="Calibri" panose="020F0502020204030204" pitchFamily="34" charset="0"/>
                <a:cs typeface="Times New Roman" panose="02020603050405020304" pitchFamily="18" charset="0"/>
              </a:rPr>
              <a:t> and affect and </a:t>
            </a:r>
            <a:r>
              <a:rPr lang="en-US" sz="3200" b="1" dirty="0">
                <a:latin typeface="Calibri" panose="020F0502020204030204" pitchFamily="34" charset="0"/>
                <a:ea typeface="Calibri" panose="020F0502020204030204" pitchFamily="34" charset="0"/>
                <a:cs typeface="Times New Roman" panose="02020603050405020304" pitchFamily="18" charset="0"/>
              </a:rPr>
              <a:t>lessen anxiety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sz="3200" i="1" dirty="0">
                <a:latin typeface="Calibri" panose="020F0502020204030204" pitchFamily="34" charset="0"/>
                <a:ea typeface="Calibri" panose="020F0502020204030204" pitchFamily="34" charset="0"/>
                <a:cs typeface="Times New Roman" panose="02020603050405020304" pitchFamily="18" charset="0"/>
              </a:rPr>
              <a:t>‘The good mood remained for the rest of the day’ </a:t>
            </a:r>
            <a:r>
              <a:rPr lang="en-US" sz="3200" dirty="0">
                <a:latin typeface="Calibri" panose="020F0502020204030204" pitchFamily="34" charset="0"/>
                <a:ea typeface="Calibri" panose="020F0502020204030204" pitchFamily="34" charset="0"/>
                <a:cs typeface="Times New Roman" panose="02020603050405020304" pitchFamily="18" charset="0"/>
              </a:rPr>
              <a:t>(after Brunel had visited the home)</a:t>
            </a:r>
          </a:p>
          <a:p>
            <a:pPr marL="342900" lvl="0" indent="-342900">
              <a:spcAft>
                <a:spcPts val="0"/>
              </a:spcAft>
              <a:buFont typeface="Symbol" pitchFamily="2"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When walking Brunel one person  was able to self manage his anxieties; reporting</a:t>
            </a:r>
            <a:r>
              <a:rPr lang="en-US" sz="3200" i="1" dirty="0">
                <a:latin typeface="Calibri" panose="020F0502020204030204" pitchFamily="34" charset="0"/>
                <a:ea typeface="Calibri" panose="020F0502020204030204" pitchFamily="34" charset="0"/>
                <a:cs typeface="Times New Roman" panose="02020603050405020304" pitchFamily="18" charset="0"/>
              </a:rPr>
              <a:t> ‘he (Brunel) helped me to feel calm when I was worried about a blood test’.</a:t>
            </a:r>
            <a:r>
              <a:rPr lang="en-US" sz="3200" dirty="0">
                <a:latin typeface="Calibri" panose="020F0502020204030204" pitchFamily="34" charset="0"/>
                <a:ea typeface="Calibri" panose="020F0502020204030204" pitchFamily="34" charset="0"/>
                <a:cs typeface="Times New Roman" panose="02020603050405020304" pitchFamily="18" charset="0"/>
              </a:rPr>
              <a:t> Prior to offering a dog walk, the client was pacing up and down talking about how he did not want the blood test. He clearly felt relaxed after the session and thanked Brunel.  </a:t>
            </a:r>
          </a:p>
          <a:p>
            <a:pPr>
              <a:spcAft>
                <a:spcPts val="0"/>
              </a:spcAft>
            </a:pPr>
            <a:r>
              <a:rPr lang="en-US" sz="3200" i="1" dirty="0">
                <a:latin typeface="Calibri" panose="020F0502020204030204" pitchFamily="34"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i="1" dirty="0">
                <a:latin typeface="Calibri" panose="020F0502020204030204" pitchFamily="34" charset="0"/>
                <a:ea typeface="Calibri" panose="020F0502020204030204" pitchFamily="34" charset="0"/>
                <a:cs typeface="Times New Roman" panose="02020603050405020304" pitchFamily="18" charset="0"/>
              </a:rPr>
              <a:t>To help to improve the ability to </a:t>
            </a:r>
            <a:r>
              <a:rPr lang="en-US" sz="3200" b="1" i="1" dirty="0">
                <a:latin typeface="Calibri" panose="020F0502020204030204" pitchFamily="34" charset="0"/>
                <a:ea typeface="Calibri" panose="020F0502020204030204" pitchFamily="34" charset="0"/>
                <a:cs typeface="Times New Roman" panose="02020603050405020304" pitchFamily="18" charset="0"/>
              </a:rPr>
              <a:t>cooperate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3200" i="1" dirty="0">
                <a:latin typeface="Calibri" panose="020F0502020204030204" pitchFamily="34" charset="0"/>
                <a:ea typeface="Calibri" panose="020F0502020204030204" pitchFamily="34" charset="0"/>
                <a:cs typeface="Times New Roman" panose="02020603050405020304" pitchFamily="18" charset="0"/>
              </a:rPr>
              <a:t>‘They (clients) got up with minimal prompting and usually they need consistent reminders or they just don't get up at the weekends’ </a:t>
            </a:r>
          </a:p>
          <a:p>
            <a:pPr lvl="0">
              <a:spcAft>
                <a:spcPts val="0"/>
              </a:spcAft>
              <a:tabLst>
                <a:tab pos="457200" algn="l"/>
              </a:tabLst>
            </a:pPr>
            <a:r>
              <a:rPr lang="en-US" sz="3200" i="1" dirty="0">
                <a:latin typeface="Calibri" panose="020F0502020204030204" pitchFamily="34"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i="1" dirty="0">
                <a:latin typeface="Calibri" panose="020F0502020204030204" pitchFamily="34" charset="0"/>
                <a:ea typeface="Calibri" panose="020F0502020204030204" pitchFamily="34" charset="0"/>
                <a:cs typeface="Times New Roman" panose="02020603050405020304" pitchFamily="18" charset="0"/>
              </a:rPr>
              <a:t>To provide an opportunity to show </a:t>
            </a:r>
            <a:r>
              <a:rPr lang="en-US" sz="3200" b="1" i="1" dirty="0">
                <a:latin typeface="Calibri" panose="020F0502020204030204" pitchFamily="34" charset="0"/>
                <a:ea typeface="Calibri" panose="020F0502020204030204" pitchFamily="34" charset="0"/>
                <a:cs typeface="Times New Roman" panose="02020603050405020304" pitchFamily="18" charset="0"/>
              </a:rPr>
              <a:t>affection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US" sz="3200" i="1" dirty="0">
                <a:latin typeface="Calibri" panose="020F0502020204030204" pitchFamily="34" charset="0"/>
                <a:ea typeface="Calibri" panose="020F0502020204030204" pitchFamily="34" charset="0"/>
                <a:cs typeface="Times New Roman" panose="02020603050405020304" pitchFamily="18" charset="0"/>
              </a:rPr>
              <a:t>‘Seeing a different side to my client who I have known for 9 months</a:t>
            </a:r>
            <a:r>
              <a:rPr lang="en-US" sz="3200" dirty="0">
                <a:latin typeface="Calibri" panose="020F0502020204030204" pitchFamily="34" charset="0"/>
                <a:ea typeface="Calibri" panose="020F0502020204030204" pitchFamily="34" charset="0"/>
                <a:cs typeface="Times New Roman" panose="02020603050405020304" pitchFamily="18" charset="0"/>
              </a:rPr>
              <a:t>’ (a staff member reported when observing how the client was with Brunel)</a:t>
            </a:r>
          </a:p>
          <a:p>
            <a:pPr marL="342900" lvl="0" indent="-342900">
              <a:spcAft>
                <a:spcPts val="0"/>
              </a:spcAft>
              <a:buFont typeface="Arial" panose="020B0604020202020204" pitchFamily="34" charset="0"/>
              <a:buChar char="•"/>
              <a:tabLst>
                <a:tab pos="457200" algn="l"/>
              </a:tabLst>
            </a:pPr>
            <a:r>
              <a:rPr lang="en-US" sz="3200" i="1" dirty="0">
                <a:latin typeface="Calibri" panose="020F0502020204030204" pitchFamily="34" charset="0"/>
                <a:ea typeface="Calibri" panose="020F0502020204030204" pitchFamily="34" charset="0"/>
                <a:cs typeface="Times New Roman" panose="02020603050405020304" pitchFamily="18" charset="0"/>
              </a:rPr>
              <a:t>‘I have never seen her interact in such a caring way’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i="1" dirty="0">
                <a:latin typeface="Calibri" panose="020F0502020204030204" pitchFamily="34"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3200" i="1" dirty="0">
                <a:latin typeface="Calibri" panose="020F0502020204030204" pitchFamily="34" charset="0"/>
                <a:ea typeface="Calibri" panose="020F0502020204030204" pitchFamily="34" charset="0"/>
                <a:cs typeface="Times New Roman" panose="02020603050405020304" pitchFamily="18" charset="0"/>
              </a:rPr>
              <a:t>To enhance </a:t>
            </a:r>
            <a:r>
              <a:rPr lang="en-US" sz="3200" b="1" i="1" dirty="0">
                <a:latin typeface="Calibri" panose="020F0502020204030204" pitchFamily="34" charset="0"/>
                <a:ea typeface="Calibri" panose="020F0502020204030204" pitchFamily="34" charset="0"/>
                <a:cs typeface="Times New Roman" panose="02020603050405020304" pitchFamily="18" charset="0"/>
              </a:rPr>
              <a:t>motivation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3200" i="1" dirty="0">
                <a:latin typeface="Calibri" panose="020F0502020204030204" pitchFamily="34" charset="0"/>
                <a:ea typeface="Calibri" panose="020F0502020204030204" pitchFamily="34" charset="0"/>
                <a:cs typeface="Times New Roman" panose="02020603050405020304" pitchFamily="18" charset="0"/>
              </a:rPr>
              <a:t>‘They went out and did activities together’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en-US" sz="3200" i="1" dirty="0">
                <a:latin typeface="Calibri" panose="020F0502020204030204" pitchFamily="34" charset="0"/>
                <a:ea typeface="Calibri" panose="020F0502020204030204" pitchFamily="34" charset="0"/>
                <a:cs typeface="Times New Roman" panose="02020603050405020304" pitchFamily="18" charset="0"/>
              </a:rPr>
              <a:t>‘Allowed me to find something new about the person’. </a:t>
            </a:r>
            <a:r>
              <a:rPr lang="en-US" sz="3200" dirty="0">
                <a:latin typeface="Calibri" panose="020F0502020204030204" pitchFamily="34" charset="0"/>
                <a:ea typeface="Calibri" panose="020F0502020204030204" pitchFamily="34" charset="0"/>
                <a:cs typeface="Times New Roman" panose="02020603050405020304" pitchFamily="18" charset="0"/>
              </a:rPr>
              <a:t>Had two examples of this; once when a client started to play basketball and another when the client brought down guitar to play to Brunel. This led to everyone singing. </a:t>
            </a:r>
          </a:p>
          <a:p>
            <a:pPr marL="342900" lvl="0" indent="-342900">
              <a:spcAft>
                <a:spcPts val="0"/>
              </a:spcAft>
              <a:buFont typeface="Times New Roman" panose="02020603050405020304" pitchFamily="18" charset="0"/>
              <a:buChar char="•"/>
              <a:tabLst>
                <a:tab pos="457200" algn="l"/>
              </a:tabLst>
            </a:pPr>
            <a:r>
              <a:rPr lang="en-US" sz="3200" dirty="0">
                <a:latin typeface="Calibri" panose="020F0502020204030204" pitchFamily="34" charset="0"/>
                <a:ea typeface="Calibri" panose="020F0502020204030204" pitchFamily="34" charset="0"/>
                <a:cs typeface="Times New Roman" panose="02020603050405020304" pitchFamily="18" charset="0"/>
              </a:rPr>
              <a:t>A client has started to plan with her support worker dog tricks she is going to teach Brunel on our next visits. </a:t>
            </a:r>
          </a:p>
          <a:p>
            <a:pPr marL="342900" lvl="0" indent="-342900">
              <a:spcAft>
                <a:spcPts val="0"/>
              </a:spcAft>
              <a:buFont typeface="Times New Roman" panose="02020603050405020304" pitchFamily="18" charset="0"/>
              <a:buChar char="•"/>
              <a:tabLst>
                <a:tab pos="457200" algn="l"/>
              </a:tabLst>
            </a:pPr>
            <a:r>
              <a:rPr lang="en-US" sz="3200" dirty="0">
                <a:latin typeface="Calibri" panose="020F0502020204030204" pitchFamily="34" charset="0"/>
                <a:ea typeface="Calibri" panose="020F0502020204030204" pitchFamily="34" charset="0"/>
                <a:cs typeface="Times New Roman" panose="02020603050405020304" pitchFamily="18" charset="0"/>
              </a:rPr>
              <a:t>A client is starting to think about working with animals and building her confidence that she is good at something. </a:t>
            </a:r>
          </a:p>
          <a:p>
            <a:pPr marL="342900" lvl="0" indent="-342900">
              <a:spcAft>
                <a:spcPts val="0"/>
              </a:spcAft>
              <a:buFont typeface="Times New Roman" panose="02020603050405020304" pitchFamily="18" charset="0"/>
              <a:buChar char="•"/>
              <a:tabLst>
                <a:tab pos="457200" algn="l"/>
              </a:tabLst>
            </a:pPr>
            <a:r>
              <a:rPr lang="en-US" sz="3200" dirty="0">
                <a:latin typeface="Calibri" panose="020F0502020204030204" pitchFamily="34" charset="0"/>
                <a:cs typeface="Times New Roman" panose="02020603050405020304" pitchFamily="18" charset="0"/>
              </a:rPr>
              <a:t>A  client has started to volunteer at a dog </a:t>
            </a:r>
            <a:r>
              <a:rPr lang="en-US" sz="3200" dirty="0" err="1">
                <a:latin typeface="Calibri" panose="020F0502020204030204" pitchFamily="34" charset="0"/>
                <a:cs typeface="Times New Roman" panose="02020603050405020304" pitchFamily="18" charset="0"/>
              </a:rPr>
              <a:t>centre</a:t>
            </a:r>
            <a:r>
              <a:rPr lang="en-US" sz="3200" dirty="0">
                <a:latin typeface="Calibri" panose="020F0502020204030204" pitchFamily="34" charset="0"/>
                <a:cs typeface="Times New Roman" panose="02020603050405020304" pitchFamily="18" charset="0"/>
              </a:rPr>
              <a:t> and is starting to offer dog walking service with her personal assistance. </a:t>
            </a:r>
            <a:endParaRPr lang="en-US" sz="3200" dirty="0"/>
          </a:p>
        </p:txBody>
      </p:sp>
      <p:sp>
        <p:nvSpPr>
          <p:cNvPr id="12" name="TextBox 11">
            <a:extLst>
              <a:ext uri="{FF2B5EF4-FFF2-40B4-BE49-F238E27FC236}">
                <a16:creationId xmlns:a16="http://schemas.microsoft.com/office/drawing/2014/main" id="{3B8AC7FB-AC62-BB40-8308-70BE8DF0031F}"/>
              </a:ext>
            </a:extLst>
          </p:cNvPr>
          <p:cNvSpPr txBox="1"/>
          <p:nvPr/>
        </p:nvSpPr>
        <p:spPr>
          <a:xfrm>
            <a:off x="454408" y="34704638"/>
            <a:ext cx="9403855" cy="7478970"/>
          </a:xfrm>
          <a:prstGeom prst="rect">
            <a:avLst/>
          </a:prstGeom>
          <a:noFill/>
          <a:ln w="19050">
            <a:solidFill>
              <a:schemeClr val="tx1"/>
            </a:solidFill>
          </a:ln>
        </p:spPr>
        <p:txBody>
          <a:bodyPr wrap="square" rtlCol="0">
            <a:spAutoFit/>
          </a:bodyPr>
          <a:lstStyle/>
          <a:p>
            <a:r>
              <a:rPr lang="en-US" sz="3200" b="1" dirty="0"/>
              <a:t>Can you combine occupational therapy and animals? Of course!</a:t>
            </a:r>
          </a:p>
          <a:p>
            <a:endParaRPr lang="en-US" sz="2000" b="1" dirty="0"/>
          </a:p>
          <a:p>
            <a:pPr marL="457200" indent="-457200">
              <a:buAutoNum type="arabicPeriod"/>
            </a:pPr>
            <a:r>
              <a:rPr lang="en-US" sz="3200" dirty="0">
                <a:solidFill>
                  <a:srgbClr val="262626"/>
                </a:solidFill>
              </a:rPr>
              <a:t>Pet care is an instrumental activity of daily living (Fisher, 2003)</a:t>
            </a:r>
          </a:p>
          <a:p>
            <a:pPr marL="457200" indent="-457200">
              <a:buAutoNum type="arabicPeriod"/>
            </a:pPr>
            <a:r>
              <a:rPr lang="en-US" sz="3200" dirty="0">
                <a:solidFill>
                  <a:srgbClr val="262626"/>
                </a:solidFill>
              </a:rPr>
              <a:t>Pet therapy can help clients to engage in meaningful daily activities. </a:t>
            </a:r>
          </a:p>
          <a:p>
            <a:pPr marL="457200" indent="-457200">
              <a:buAutoNum type="arabicPeriod"/>
            </a:pPr>
            <a:r>
              <a:rPr lang="en-US" sz="3200" dirty="0">
                <a:solidFill>
                  <a:srgbClr val="262626"/>
                </a:solidFill>
              </a:rPr>
              <a:t>Pet therapy can help clients to reach OT-related assessment and intervention goals:</a:t>
            </a:r>
          </a:p>
          <a:p>
            <a:pPr marL="914400" lvl="1" indent="-457200">
              <a:buFont typeface="Arial" panose="020B0604020202020204" pitchFamily="34" charset="0"/>
              <a:buChar char="•"/>
            </a:pPr>
            <a:r>
              <a:rPr lang="en-US" sz="3200" dirty="0">
                <a:solidFill>
                  <a:srgbClr val="262626"/>
                </a:solidFill>
              </a:rPr>
              <a:t>Moto and process skills</a:t>
            </a:r>
          </a:p>
          <a:p>
            <a:pPr marL="914400" lvl="1" indent="-457200">
              <a:buFont typeface="Arial" panose="020B0604020202020204" pitchFamily="34" charset="0"/>
              <a:buChar char="•"/>
            </a:pPr>
            <a:r>
              <a:rPr lang="en-US" sz="3200" dirty="0">
                <a:solidFill>
                  <a:srgbClr val="262626"/>
                </a:solidFill>
              </a:rPr>
              <a:t>Communication and interaction</a:t>
            </a:r>
          </a:p>
          <a:p>
            <a:pPr marL="914400" lvl="1" indent="-457200">
              <a:buFont typeface="Arial" panose="020B0604020202020204" pitchFamily="34" charset="0"/>
              <a:buChar char="•"/>
            </a:pPr>
            <a:r>
              <a:rPr lang="en-US" sz="3200" dirty="0">
                <a:solidFill>
                  <a:srgbClr val="262626"/>
                </a:solidFill>
              </a:rPr>
              <a:t>Sensory modulation and stimulation </a:t>
            </a:r>
          </a:p>
          <a:p>
            <a:pPr marL="914400" lvl="1" indent="-457200">
              <a:buFont typeface="Arial" panose="020B0604020202020204" pitchFamily="34" charset="0"/>
              <a:buChar char="•"/>
            </a:pPr>
            <a:r>
              <a:rPr lang="en-US" sz="3200" dirty="0">
                <a:solidFill>
                  <a:srgbClr val="262626"/>
                </a:solidFill>
              </a:rPr>
              <a:t>Motivation</a:t>
            </a:r>
          </a:p>
          <a:p>
            <a:pPr marL="914400" lvl="1" indent="-457200">
              <a:buFont typeface="Arial" panose="020B0604020202020204" pitchFamily="34" charset="0"/>
              <a:buChar char="•"/>
            </a:pPr>
            <a:r>
              <a:rPr lang="en-US" sz="3200" dirty="0">
                <a:solidFill>
                  <a:srgbClr val="262626"/>
                </a:solidFill>
              </a:rPr>
              <a:t>Self esteem and confidence</a:t>
            </a:r>
          </a:p>
          <a:p>
            <a:pPr marL="914400" lvl="1" indent="-457200">
              <a:buFont typeface="Arial" panose="020B0604020202020204" pitchFamily="34" charset="0"/>
              <a:buChar char="•"/>
            </a:pPr>
            <a:r>
              <a:rPr lang="en-US" sz="3200" dirty="0">
                <a:solidFill>
                  <a:srgbClr val="262626"/>
                </a:solidFill>
              </a:rPr>
              <a:t>………. </a:t>
            </a:r>
            <a:r>
              <a:rPr lang="en-US" sz="3200" dirty="0" err="1">
                <a:solidFill>
                  <a:srgbClr val="262626"/>
                </a:solidFill>
              </a:rPr>
              <a:t>etc</a:t>
            </a:r>
            <a:r>
              <a:rPr lang="en-US" sz="3200" dirty="0">
                <a:solidFill>
                  <a:srgbClr val="262626"/>
                </a:solidFill>
              </a:rPr>
              <a:t> ……….</a:t>
            </a:r>
          </a:p>
        </p:txBody>
      </p:sp>
      <p:sp>
        <p:nvSpPr>
          <p:cNvPr id="13" name="TextBox 12">
            <a:extLst>
              <a:ext uri="{FF2B5EF4-FFF2-40B4-BE49-F238E27FC236}">
                <a16:creationId xmlns:a16="http://schemas.microsoft.com/office/drawing/2014/main" id="{DF67935A-41EB-BE45-A23B-6730538BC22C}"/>
              </a:ext>
            </a:extLst>
          </p:cNvPr>
          <p:cNvSpPr txBox="1"/>
          <p:nvPr/>
        </p:nvSpPr>
        <p:spPr>
          <a:xfrm>
            <a:off x="10784113" y="34704638"/>
            <a:ext cx="9000375" cy="7478970"/>
          </a:xfrm>
          <a:prstGeom prst="rect">
            <a:avLst/>
          </a:prstGeom>
          <a:noFill/>
          <a:ln w="19050">
            <a:solidFill>
              <a:schemeClr val="tx1"/>
            </a:solidFill>
          </a:ln>
        </p:spPr>
        <p:txBody>
          <a:bodyPr wrap="square" rtlCol="0">
            <a:spAutoFit/>
          </a:bodyPr>
          <a:lstStyle/>
          <a:p>
            <a:r>
              <a:rPr lang="en-US" sz="3200" b="1" dirty="0"/>
              <a:t>A Word of Caution:</a:t>
            </a:r>
          </a:p>
          <a:p>
            <a:endParaRPr lang="en-US" sz="3200" dirty="0">
              <a:solidFill>
                <a:schemeClr val="accent6"/>
              </a:solidFill>
            </a:endParaRPr>
          </a:p>
          <a:p>
            <a:r>
              <a:rPr lang="en-US" sz="3200" dirty="0"/>
              <a:t>When bringing pet therapy into medical or therapeutic settings it is necessary to develop </a:t>
            </a:r>
            <a:r>
              <a:rPr lang="en-US" sz="3200" b="1" dirty="0"/>
              <a:t>policy and procedures </a:t>
            </a:r>
            <a:r>
              <a:rPr lang="en-US" sz="3200" dirty="0"/>
              <a:t>for use. </a:t>
            </a:r>
          </a:p>
          <a:p>
            <a:r>
              <a:rPr lang="en-US" sz="3200" dirty="0">
                <a:solidFill>
                  <a:srgbClr val="373737"/>
                </a:solidFill>
              </a:rPr>
              <a:t>While there are so many benefits it is important to note that some people </a:t>
            </a:r>
            <a:r>
              <a:rPr lang="en-US" sz="3200" b="1" dirty="0">
                <a:solidFill>
                  <a:srgbClr val="373737"/>
                </a:solidFill>
              </a:rPr>
              <a:t>may not</a:t>
            </a:r>
            <a:r>
              <a:rPr lang="en-US" sz="3200" dirty="0">
                <a:solidFill>
                  <a:srgbClr val="373737"/>
                </a:solidFill>
              </a:rPr>
              <a:t> have positive experiences to pet therapy</a:t>
            </a:r>
          </a:p>
          <a:p>
            <a:r>
              <a:rPr lang="en-US" sz="3200" dirty="0">
                <a:solidFill>
                  <a:srgbClr val="373737"/>
                </a:solidFill>
              </a:rPr>
              <a:t>Carefully assess the </a:t>
            </a:r>
            <a:r>
              <a:rPr lang="en-US" sz="3200" b="1" dirty="0">
                <a:solidFill>
                  <a:srgbClr val="373737"/>
                </a:solidFill>
              </a:rPr>
              <a:t>risks and benefits </a:t>
            </a:r>
            <a:r>
              <a:rPr lang="en-US" sz="3200" dirty="0">
                <a:solidFill>
                  <a:srgbClr val="373737"/>
                </a:solidFill>
              </a:rPr>
              <a:t>for each individual.</a:t>
            </a:r>
          </a:p>
          <a:p>
            <a:r>
              <a:rPr lang="en-US" sz="3200" dirty="0">
                <a:solidFill>
                  <a:srgbClr val="373737"/>
                </a:solidFill>
              </a:rPr>
              <a:t>Remember you need </a:t>
            </a:r>
            <a:r>
              <a:rPr lang="en-US" sz="3200" b="1" dirty="0">
                <a:solidFill>
                  <a:srgbClr val="373737"/>
                </a:solidFill>
              </a:rPr>
              <a:t>insurance</a:t>
            </a:r>
            <a:r>
              <a:rPr lang="en-US" sz="3200" dirty="0">
                <a:solidFill>
                  <a:srgbClr val="373737"/>
                </a:solidFill>
              </a:rPr>
              <a:t>. I completed a pet therapy course and Brunel attended </a:t>
            </a:r>
            <a:r>
              <a:rPr lang="en-US" sz="3200" b="1" dirty="0">
                <a:solidFill>
                  <a:srgbClr val="373737"/>
                </a:solidFill>
              </a:rPr>
              <a:t>training</a:t>
            </a:r>
            <a:r>
              <a:rPr lang="en-US" sz="3200" dirty="0">
                <a:solidFill>
                  <a:srgbClr val="373737"/>
                </a:solidFill>
              </a:rPr>
              <a:t>. </a:t>
            </a:r>
          </a:p>
          <a:p>
            <a:r>
              <a:rPr lang="en-US" sz="3200" dirty="0">
                <a:solidFill>
                  <a:srgbClr val="373737"/>
                </a:solidFill>
              </a:rPr>
              <a:t>Risk assess the </a:t>
            </a:r>
            <a:r>
              <a:rPr lang="en-US" sz="3200" b="1" dirty="0">
                <a:solidFill>
                  <a:srgbClr val="373737"/>
                </a:solidFill>
              </a:rPr>
              <a:t>environment</a:t>
            </a:r>
            <a:r>
              <a:rPr lang="en-US" sz="3200" dirty="0">
                <a:solidFill>
                  <a:srgbClr val="373737"/>
                </a:solidFill>
              </a:rPr>
              <a:t> for animal, clients and occupations. </a:t>
            </a:r>
            <a:r>
              <a:rPr lang="en-US" sz="3200" i="1" dirty="0">
                <a:solidFill>
                  <a:srgbClr val="373737"/>
                </a:solidFill>
              </a:rPr>
              <a:t>Brunel can not work in an environment with a pond!</a:t>
            </a:r>
          </a:p>
        </p:txBody>
      </p:sp>
      <p:sp>
        <p:nvSpPr>
          <p:cNvPr id="14" name="TextBox 13">
            <a:extLst>
              <a:ext uri="{FF2B5EF4-FFF2-40B4-BE49-F238E27FC236}">
                <a16:creationId xmlns:a16="http://schemas.microsoft.com/office/drawing/2014/main" id="{76A9CED4-E61D-9B49-9883-FB71070B2304}"/>
              </a:ext>
            </a:extLst>
          </p:cNvPr>
          <p:cNvSpPr txBox="1"/>
          <p:nvPr/>
        </p:nvSpPr>
        <p:spPr>
          <a:xfrm>
            <a:off x="20710340" y="34704638"/>
            <a:ext cx="8916486" cy="7509748"/>
          </a:xfrm>
          <a:prstGeom prst="rect">
            <a:avLst/>
          </a:prstGeom>
          <a:noFill/>
          <a:ln w="19050">
            <a:solidFill>
              <a:schemeClr val="tx1"/>
            </a:solidFill>
          </a:ln>
        </p:spPr>
        <p:txBody>
          <a:bodyPr wrap="square" rtlCol="0">
            <a:spAutoFit/>
          </a:bodyPr>
          <a:lstStyle/>
          <a:p>
            <a:r>
              <a:rPr lang="en-US" sz="3200" b="1" dirty="0"/>
              <a:t>References</a:t>
            </a:r>
            <a:r>
              <a:rPr lang="en-US" sz="1500" b="1" dirty="0"/>
              <a:t>:</a:t>
            </a:r>
          </a:p>
          <a:p>
            <a:endParaRPr lang="en-US" sz="1600" b="1" dirty="0"/>
          </a:p>
          <a:p>
            <a:r>
              <a:rPr lang="en-US" sz="1500" dirty="0"/>
              <a:t>Isaacson (2013) "The Training and Use of Service Dogs in Occupational Therapy Education," The Open Journal of Occupational Therapy: Vol. 1: </a:t>
            </a:r>
            <a:r>
              <a:rPr lang="en-US" sz="1500" dirty="0" err="1"/>
              <a:t>Iss</a:t>
            </a:r>
            <a:r>
              <a:rPr lang="en-US" sz="1500" dirty="0"/>
              <a:t>. 2, Article 6. Available at: http://</a:t>
            </a:r>
            <a:r>
              <a:rPr lang="en-US" sz="1500" dirty="0" err="1"/>
              <a:t>dx.doi.org</a:t>
            </a:r>
            <a:r>
              <a:rPr lang="en-US" sz="1500" dirty="0"/>
              <a:t>/10.15453/2168-6408.1023 </a:t>
            </a:r>
          </a:p>
          <a:p>
            <a:endParaRPr lang="en-US" sz="1500" dirty="0"/>
          </a:p>
          <a:p>
            <a:r>
              <a:rPr lang="en-US" sz="1500" dirty="0"/>
              <a:t>Coakley (2009) Creating a Therapeutic and Healing Environment with a Pet Therapy program, Complement Therapy Clinical Practice, 15(3): 141–146.</a:t>
            </a:r>
          </a:p>
          <a:p>
            <a:endParaRPr lang="en-US" sz="1500" dirty="0"/>
          </a:p>
          <a:p>
            <a:r>
              <a:rPr lang="en-US" sz="1500" dirty="0" err="1"/>
              <a:t>Elmacı</a:t>
            </a:r>
            <a:r>
              <a:rPr lang="en-US" sz="1500" dirty="0"/>
              <a:t> and </a:t>
            </a:r>
            <a:r>
              <a:rPr lang="en-US" sz="1500" dirty="0" err="1"/>
              <a:t>Cevizci</a:t>
            </a:r>
            <a:r>
              <a:rPr lang="en-US" sz="1500" dirty="0"/>
              <a:t>  (2015) Dog-Assisted Therapies and Activities in Rehabilitation of Children with Cerebral Palsy and Physical and Mental Disabilities, </a:t>
            </a:r>
            <a:r>
              <a:rPr lang="en-US" sz="1500" dirty="0" err="1"/>
              <a:t>Int</a:t>
            </a:r>
            <a:r>
              <a:rPr lang="en-US" sz="1500" dirty="0"/>
              <a:t> J Environ Res Public Health., 12(5): 5046–5060.</a:t>
            </a:r>
          </a:p>
          <a:p>
            <a:endParaRPr lang="en-US" sz="1500" dirty="0"/>
          </a:p>
          <a:p>
            <a:r>
              <a:rPr lang="en-US" sz="1500" dirty="0"/>
              <a:t>King (2007) Animal-Assisted Therapy, A guide for professionals counselors, school counselors, social worker and educators, author house, </a:t>
            </a:r>
            <a:r>
              <a:rPr lang="en-US" sz="1500" dirty="0" err="1"/>
              <a:t>uk</a:t>
            </a:r>
            <a:endParaRPr lang="en-US" sz="1500" dirty="0"/>
          </a:p>
          <a:p>
            <a:endParaRPr lang="en-US" sz="1500" dirty="0"/>
          </a:p>
          <a:p>
            <a:r>
              <a:rPr lang="en-US" sz="1500" dirty="0"/>
              <a:t>Ail &amp; Loving (1999) Animals, horseback riding and implication for rehabilitation therapy, Journal of rehabilitation, 65 (3), 49 – 57</a:t>
            </a:r>
          </a:p>
          <a:p>
            <a:endParaRPr lang="en-US" sz="1500" dirty="0"/>
          </a:p>
          <a:p>
            <a:r>
              <a:rPr lang="en-US" sz="1500" dirty="0"/>
              <a:t>Dew (2000) Co-therapy with mosses, family journal, 8 (2) 199 – 202</a:t>
            </a:r>
          </a:p>
          <a:p>
            <a:endParaRPr lang="en-US" sz="1500" dirty="0"/>
          </a:p>
          <a:p>
            <a:r>
              <a:rPr lang="en-US" sz="1500" dirty="0" err="1"/>
              <a:t>Bardill</a:t>
            </a:r>
            <a:r>
              <a:rPr lang="en-US" sz="1500" dirty="0"/>
              <a:t> &amp; Hutchinson (1997) </a:t>
            </a:r>
            <a:r>
              <a:rPr lang="en-US" sz="1500" dirty="0" err="1"/>
              <a:t>Aminal</a:t>
            </a:r>
            <a:r>
              <a:rPr lang="en-US" sz="1500" dirty="0"/>
              <a:t>-assist therapy within hospitalized adolescents, Journal of child and adolescent psychiatric nursing 10 (1)17 – 24</a:t>
            </a:r>
          </a:p>
          <a:p>
            <a:endParaRPr lang="en-US" sz="1500" dirty="0"/>
          </a:p>
          <a:p>
            <a:r>
              <a:rPr lang="en-US" sz="1500" dirty="0" err="1"/>
              <a:t>Kindsvater</a:t>
            </a:r>
            <a:r>
              <a:rPr lang="en-US" sz="1500" dirty="0"/>
              <a:t> (1999) Canines provide therapy for hospice patients, Las Vegas Press, 16 (18) 40</a:t>
            </a:r>
          </a:p>
          <a:p>
            <a:endParaRPr lang="en-US" sz="1500" dirty="0"/>
          </a:p>
          <a:p>
            <a:r>
              <a:rPr lang="en-US" sz="1500" dirty="0"/>
              <a:t>BBC  News (November 2016) The therapy dogs that help stressed students, </a:t>
            </a:r>
            <a:r>
              <a:rPr lang="en-US" sz="1500" dirty="0">
                <a:hlinkClick r:id="rId6"/>
              </a:rPr>
              <a:t>http://www.bbc.co.uk/news/uk-38094913</a:t>
            </a:r>
            <a:endParaRPr lang="en-US" sz="1500" dirty="0"/>
          </a:p>
          <a:p>
            <a:endParaRPr lang="en-US" sz="1500" dirty="0"/>
          </a:p>
          <a:p>
            <a:r>
              <a:rPr lang="en-GB" sz="1500" dirty="0"/>
              <a:t>OT-Innovations (</a:t>
            </a:r>
            <a:r>
              <a:rPr lang="en-GB" sz="1500" dirty="0" err="1"/>
              <a:t>n.d.</a:t>
            </a:r>
            <a:r>
              <a:rPr lang="en-GB" sz="1500" dirty="0"/>
              <a:t>). </a:t>
            </a:r>
            <a:r>
              <a:rPr lang="en-GB" sz="1500" i="1" dirty="0"/>
              <a:t>Pet therapy</a:t>
            </a:r>
            <a:r>
              <a:rPr lang="en-GB" sz="1500" dirty="0"/>
              <a:t>. Retrieved April, 2016, from http://</a:t>
            </a:r>
            <a:r>
              <a:rPr lang="en-GB" sz="1500" dirty="0" err="1"/>
              <a:t>www.ot</a:t>
            </a:r>
            <a:r>
              <a:rPr lang="en-GB" sz="1500" dirty="0"/>
              <a:t>- </a:t>
            </a:r>
            <a:r>
              <a:rPr lang="en-GB" sz="1500" dirty="0" err="1"/>
              <a:t>innovations.com</a:t>
            </a:r>
            <a:r>
              <a:rPr lang="en-GB" sz="1500" dirty="0"/>
              <a:t>/pet-therapy </a:t>
            </a:r>
          </a:p>
          <a:p>
            <a:endParaRPr lang="en-GB" sz="1500" dirty="0"/>
          </a:p>
          <a:p>
            <a:r>
              <a:rPr lang="en-US" sz="1500" dirty="0" err="1"/>
              <a:t>Kielhofner</a:t>
            </a:r>
            <a:r>
              <a:rPr lang="en-US" sz="1500" dirty="0"/>
              <a:t>, G, (2002). A Model of Human Occupation: Theory and Application. Philadelphia: Lippincott Williams &amp; Wilkins.</a:t>
            </a:r>
          </a:p>
        </p:txBody>
      </p:sp>
      <p:sp>
        <p:nvSpPr>
          <p:cNvPr id="15" name="TextBox 14">
            <a:extLst>
              <a:ext uri="{FF2B5EF4-FFF2-40B4-BE49-F238E27FC236}">
                <a16:creationId xmlns:a16="http://schemas.microsoft.com/office/drawing/2014/main" id="{EB7498CB-075D-EA43-B381-C7FB9FEEC361}"/>
              </a:ext>
            </a:extLst>
          </p:cNvPr>
          <p:cNvSpPr txBox="1"/>
          <p:nvPr/>
        </p:nvSpPr>
        <p:spPr>
          <a:xfrm>
            <a:off x="370518" y="9961526"/>
            <a:ext cx="29256307" cy="5755422"/>
          </a:xfrm>
          <a:prstGeom prst="rect">
            <a:avLst/>
          </a:prstGeom>
          <a:noFill/>
          <a:ln w="19050">
            <a:solidFill>
              <a:schemeClr val="tx1"/>
            </a:solidFill>
          </a:ln>
        </p:spPr>
        <p:txBody>
          <a:bodyPr wrap="square" rtlCol="0">
            <a:spAutoFit/>
          </a:bodyPr>
          <a:lstStyle/>
          <a:p>
            <a:r>
              <a:rPr lang="en-US" sz="3200" b="1" dirty="0"/>
              <a:t>What does the literature say? </a:t>
            </a:r>
            <a:r>
              <a:rPr lang="en-US" sz="3200" dirty="0"/>
              <a:t>The use of animals or animal assist therapy (AAT) in healthcare is well documented, however there limited evidence based research in using animals in occupational therapy practice. There are plenty of blogs, articles and even a number of Facebook sites articulating mainly antidotal evidence of the </a:t>
            </a:r>
            <a:r>
              <a:rPr lang="en-GB" sz="3200" dirty="0"/>
              <a:t>therapeutic use of pets as an occupation- based or preparatory intervention as well as a sensory based intervention (OT-Innovations (</a:t>
            </a:r>
            <a:r>
              <a:rPr lang="en-GB" sz="3200" dirty="0" err="1"/>
              <a:t>n.d</a:t>
            </a:r>
            <a:r>
              <a:rPr lang="en-GB" sz="3200" dirty="0"/>
              <a:t>).  </a:t>
            </a:r>
          </a:p>
          <a:p>
            <a:r>
              <a:rPr lang="en-US" sz="3200" dirty="0"/>
              <a:t>One of the biggest areas document in AAT research is positive changes in verbal and non verbal communication skills. Dew (2000) noted that the dog can support nonverbal collaborative language within therapy for children. She noted that dogs do not expect two way conversation like human interaction making it easier to facilitate communication. King (2007) noted that using animals in therapy can help clients to learn appropriate forms of touch and learn new skills such as grooming techniques. This can in turn lead to an improve in self esteem and confidence. </a:t>
            </a:r>
            <a:r>
              <a:rPr lang="en-GB" sz="3200" dirty="0"/>
              <a:t>Isaacson (2013) study demonstrated how students apply the Person-Environment-Occupation (PEO) model when using animals in occupational therapy practice and concluded that:</a:t>
            </a:r>
          </a:p>
          <a:p>
            <a:endParaRPr lang="en-GB" sz="3200" dirty="0"/>
          </a:p>
          <a:p>
            <a:pPr algn="ctr"/>
            <a:r>
              <a:rPr lang="en-US" sz="4000" b="1" i="1" dirty="0">
                <a:latin typeface="Times" charset="0"/>
              </a:rPr>
              <a:t>Based on occupational therapists’ education, experience, and holistic vision with diverse populations, environments, and occupations we are well positioned to take the primary role in championing and advocating for the use of service dogs.</a:t>
            </a:r>
            <a:endParaRPr lang="en-GB" sz="4000" b="1" i="1" dirty="0"/>
          </a:p>
        </p:txBody>
      </p:sp>
    </p:spTree>
    <p:extLst>
      <p:ext uri="{BB962C8B-B14F-4D97-AF65-F5344CB8AC3E}">
        <p14:creationId xmlns:p14="http://schemas.microsoft.com/office/powerpoint/2010/main" val="870116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{6670A80F-6AA1-FA45-A53C-D70848174DBA}tf10001072</Template>
  <TotalTime>6042</TotalTime>
  <Words>885</Words>
  <Application>Microsoft Macintosh PowerPoint</Application>
  <PresentationFormat>Custom</PresentationFormat>
  <Paragraphs>82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Symbol</vt:lpstr>
      <vt:lpstr>Times</vt:lpstr>
      <vt:lpstr>Times New Roman</vt:lpstr>
      <vt:lpstr>Office Theme</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goodwin</dc:creator>
  <cp:lastModifiedBy>hayley goodwin</cp:lastModifiedBy>
  <cp:revision>19</cp:revision>
  <cp:lastPrinted>2018-06-04T16:59:48Z</cp:lastPrinted>
  <dcterms:created xsi:type="dcterms:W3CDTF">2018-05-18T11:31:14Z</dcterms:created>
  <dcterms:modified xsi:type="dcterms:W3CDTF">2018-06-04T16:59:52Z</dcterms:modified>
</cp:coreProperties>
</file>